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1"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8" d="100"/>
          <a:sy n="98" d="100"/>
        </p:scale>
        <p:origin x="-116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27EC6E-3D40-44DB-9AE9-C4ADC072ACB0}" type="datetimeFigureOut">
              <a:rPr lang="en-US" smtClean="0"/>
              <a:pPr/>
              <a:t>6/30/2016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6448B4-7A0B-4FC2-8805-5EB9D4A6FCD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5461549-50B1-420C-91A3-E5E9C8C1AFBA}" type="datetime1">
              <a:rPr lang="en-US" smtClean="0"/>
              <a:pPr/>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43F43-A742-4269-84C0-06B745BB1B0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4A6A7C-C846-47E4-B67C-26D464124787}" type="datetime1">
              <a:rPr lang="en-US" smtClean="0"/>
              <a:pPr/>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43F43-A742-4269-84C0-06B745BB1B0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FCE49D-7DD6-4136-825F-191628490FDF}" type="datetime1">
              <a:rPr lang="en-US" smtClean="0"/>
              <a:pPr/>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43F43-A742-4269-84C0-06B745BB1B0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A734B6-E4D2-428E-BF53-D7870303119F}" type="datetime1">
              <a:rPr lang="en-US" smtClean="0"/>
              <a:pPr/>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43F43-A742-4269-84C0-06B745BB1B0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8C13BA-BF32-424C-B094-5FEBED34D4D6}" type="datetime1">
              <a:rPr lang="en-US" smtClean="0"/>
              <a:pPr/>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43F43-A742-4269-84C0-06B745BB1B0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E4500C3-4AB4-4D8F-B8D2-7ECF8044AA98}" type="datetime1">
              <a:rPr lang="en-US" smtClean="0"/>
              <a:pPr/>
              <a:t>6/30/2016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43F43-A742-4269-84C0-06B745BB1B0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1058F4-CE3B-43CF-8391-F2C9DD14C476}" type="datetime1">
              <a:rPr lang="en-US" smtClean="0"/>
              <a:pPr/>
              <a:t>6/30/2016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843F43-A742-4269-84C0-06B745BB1B0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BC9CC8-FDD5-454D-A172-67C46C3F7977}" type="datetime1">
              <a:rPr lang="en-US" smtClean="0"/>
              <a:pPr/>
              <a:t>6/30/2016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843F43-A742-4269-84C0-06B745BB1B0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1CCB7A-6826-4C88-AA73-8058EF362228}" type="datetime1">
              <a:rPr lang="en-US" smtClean="0"/>
              <a:pPr/>
              <a:t>6/30/2016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843F43-A742-4269-84C0-06B745BB1B0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8B1BE7-B3F1-46A3-AD58-ED6228A95DFB}" type="datetime1">
              <a:rPr lang="en-US" smtClean="0"/>
              <a:pPr/>
              <a:t>6/30/2016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43F43-A742-4269-84C0-06B745BB1B0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4CA427-9380-4FF8-A885-62A5CABF5634}" type="datetime1">
              <a:rPr lang="en-US" smtClean="0"/>
              <a:pPr/>
              <a:t>6/30/2016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43F43-A742-4269-84C0-06B745BB1B0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1BC084-ED63-428B-A11A-5BAEF6C9BB85}" type="datetime1">
              <a:rPr lang="en-US" smtClean="0"/>
              <a:pPr/>
              <a:t>6/30/2016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843F43-A742-4269-84C0-06B745BB1B0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90600"/>
            <a:ext cx="7772400" cy="2609851"/>
          </a:xfrm>
        </p:spPr>
        <p:txBody>
          <a:bodyPr>
            <a:normAutofit fontScale="90000"/>
          </a:bodyPr>
          <a:lstStyle/>
          <a:p>
            <a:r>
              <a:rPr lang="en-US" b="1" dirty="0" smtClean="0"/>
              <a:t/>
            </a:r>
            <a:br>
              <a:rPr lang="en-US" b="1" dirty="0" smtClean="0"/>
            </a:br>
            <a:r>
              <a:rPr lang="en-US" b="1" dirty="0" smtClean="0"/>
              <a:t>Food insecurity and nutrient intake among rural households operating maize-based farming systems in Tanzania</a:t>
            </a:r>
            <a:r>
              <a:rPr lang="en-US" dirty="0" smtClean="0"/>
              <a:t/>
            </a:r>
            <a:br>
              <a:rPr lang="en-US" dirty="0" smtClean="0"/>
            </a:br>
            <a:endParaRPr lang="en-US" dirty="0"/>
          </a:p>
        </p:txBody>
      </p:sp>
      <p:sp>
        <p:nvSpPr>
          <p:cNvPr id="3" name="Subtitle 2"/>
          <p:cNvSpPr>
            <a:spLocks noGrp="1"/>
          </p:cNvSpPr>
          <p:nvPr>
            <p:ph type="subTitle" idx="1"/>
          </p:nvPr>
        </p:nvSpPr>
        <p:spPr/>
        <p:txBody>
          <a:bodyPr>
            <a:normAutofit fontScale="92500" lnSpcReduction="10000"/>
          </a:bodyPr>
          <a:lstStyle/>
          <a:p>
            <a:r>
              <a:rPr lang="en-US" dirty="0" smtClean="0"/>
              <a:t>Adebayo Abass</a:t>
            </a:r>
            <a:r>
              <a:rPr lang="en-US" baseline="30000" dirty="0" smtClean="0"/>
              <a:t>1</a:t>
            </a:r>
            <a:r>
              <a:rPr lang="en-US" dirty="0" smtClean="0"/>
              <a:t>; Julius Edward Ntwenya</a:t>
            </a:r>
            <a:r>
              <a:rPr lang="en-US" baseline="30000" dirty="0" smtClean="0"/>
              <a:t>2</a:t>
            </a:r>
            <a:r>
              <a:rPr lang="en-US" dirty="0" smtClean="0"/>
              <a:t>, Catherine Njuguna</a:t>
            </a:r>
            <a:r>
              <a:rPr lang="en-US" baseline="30000" dirty="0" smtClean="0"/>
              <a:t>3</a:t>
            </a:r>
            <a:r>
              <a:rPr lang="en-US" dirty="0" smtClean="0"/>
              <a:t>, Gabriel Ndunguru</a:t>
            </a:r>
            <a:r>
              <a:rPr lang="en-US" baseline="30000" dirty="0" smtClean="0"/>
              <a:t>1</a:t>
            </a:r>
            <a:r>
              <a:rPr lang="en-US" dirty="0" smtClean="0"/>
              <a:t> Leonard Katalambula</a:t>
            </a:r>
            <a:r>
              <a:rPr lang="en-US" baseline="30000" dirty="0" smtClean="0"/>
              <a:t>2</a:t>
            </a:r>
            <a:r>
              <a:rPr lang="en-US" dirty="0" smtClean="0"/>
              <a:t> and Grace </a:t>
            </a:r>
            <a:r>
              <a:rPr lang="en-US" dirty="0" smtClean="0"/>
              <a:t>Michael</a:t>
            </a:r>
            <a:r>
              <a:rPr lang="en-US" baseline="30000" dirty="0" smtClean="0"/>
              <a:t>1</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F3843F43-A742-4269-84C0-06B745BB1B07}" type="slidenum">
              <a:rPr lang="en-US" smtClean="0"/>
              <a:pPr/>
              <a:t>1</a:t>
            </a:fld>
            <a:endParaRPr lang="en-US"/>
          </a:p>
        </p:txBody>
      </p:sp>
      <p:pic>
        <p:nvPicPr>
          <p:cNvPr id="5" name="Picture 4"/>
          <p:cNvPicPr/>
          <p:nvPr/>
        </p:nvPicPr>
        <p:blipFill>
          <a:blip r:embed="rId2"/>
          <a:srcRect l="31916" t="85714" r="27041" b="6191"/>
          <a:stretch>
            <a:fillRect/>
          </a:stretch>
        </p:blipFill>
        <p:spPr bwMode="auto">
          <a:xfrm>
            <a:off x="1905000" y="5562600"/>
            <a:ext cx="5257800" cy="457200"/>
          </a:xfrm>
          <a:prstGeom prst="rect">
            <a:avLst/>
          </a:prstGeom>
          <a:noFill/>
          <a:ln w="9525">
            <a:noFill/>
            <a:miter lim="800000"/>
            <a:headEnd/>
            <a:tailEnd/>
          </a:ln>
        </p:spPr>
      </p:pic>
      <p:pic>
        <p:nvPicPr>
          <p:cNvPr id="6" name="Picture 5"/>
          <p:cNvPicPr/>
          <p:nvPr/>
        </p:nvPicPr>
        <p:blipFill>
          <a:blip r:embed="rId3"/>
          <a:srcRect l="24425" t="12381" r="25325" b="72857"/>
          <a:stretch>
            <a:fillRect/>
          </a:stretch>
        </p:blipFill>
        <p:spPr bwMode="auto">
          <a:xfrm>
            <a:off x="1066800" y="304800"/>
            <a:ext cx="7086600" cy="8382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and objectives</a:t>
            </a:r>
            <a:endParaRPr lang="en-US" dirty="0"/>
          </a:p>
        </p:txBody>
      </p:sp>
      <p:sp>
        <p:nvSpPr>
          <p:cNvPr id="3" name="Content Placeholder 2"/>
          <p:cNvSpPr>
            <a:spLocks noGrp="1"/>
          </p:cNvSpPr>
          <p:nvPr>
            <p:ph idx="1"/>
          </p:nvPr>
        </p:nvSpPr>
        <p:spPr/>
        <p:txBody>
          <a:bodyPr>
            <a:normAutofit fontScale="77500" lnSpcReduction="20000"/>
          </a:bodyPr>
          <a:lstStyle/>
          <a:p>
            <a:r>
              <a:rPr lang="en-US" b="1" dirty="0" smtClean="0"/>
              <a:t>The Millennium Development Goal (MDG) of defeating world hunger has not been met. </a:t>
            </a:r>
          </a:p>
          <a:p>
            <a:r>
              <a:rPr lang="en-US" b="1" dirty="0" smtClean="0"/>
              <a:t>A large portion of people in the world still suffers from hunger due to insufficient food intake. </a:t>
            </a:r>
          </a:p>
          <a:p>
            <a:r>
              <a:rPr lang="en-US" b="1" dirty="0" smtClean="0"/>
              <a:t>Understanding the intricacies of hunger and the most important underlying causes is required to design and implement solutions to world hunger. </a:t>
            </a:r>
          </a:p>
          <a:p>
            <a:endParaRPr lang="en-US" b="1" dirty="0" smtClean="0"/>
          </a:p>
          <a:p>
            <a:r>
              <a:rPr lang="en-US" b="1" dirty="0" smtClean="0">
                <a:solidFill>
                  <a:srgbClr val="FF0000"/>
                </a:solidFill>
              </a:rPr>
              <a:t>Objectives</a:t>
            </a:r>
          </a:p>
          <a:p>
            <a:pPr>
              <a:buNone/>
            </a:pPr>
            <a:r>
              <a:rPr lang="en-US" b="1" dirty="0" smtClean="0"/>
              <a:t>    This study was designed to determine food security status by assessing nutrient intake and food insecurity levels among households in rural </a:t>
            </a:r>
            <a:r>
              <a:rPr lang="en-US" b="1" dirty="0" err="1" smtClean="0"/>
              <a:t>Babati</a:t>
            </a:r>
            <a:r>
              <a:rPr lang="en-US" b="1" dirty="0" smtClean="0"/>
              <a:t> District Tanzania.</a:t>
            </a:r>
            <a:endParaRPr lang="en-US" b="1" dirty="0"/>
          </a:p>
        </p:txBody>
      </p:sp>
      <p:sp>
        <p:nvSpPr>
          <p:cNvPr id="4" name="Slide Number Placeholder 3"/>
          <p:cNvSpPr>
            <a:spLocks noGrp="1"/>
          </p:cNvSpPr>
          <p:nvPr>
            <p:ph type="sldNum" sz="quarter" idx="12"/>
          </p:nvPr>
        </p:nvSpPr>
        <p:spPr/>
        <p:txBody>
          <a:bodyPr/>
          <a:lstStyle/>
          <a:p>
            <a:fld id="{F3843F43-A742-4269-84C0-06B745BB1B07}" type="slidenum">
              <a:rPr lang="en-US" smtClean="0"/>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pPr lvl="1" algn="ctr" rtl="0">
              <a:spcBef>
                <a:spcPct val="0"/>
              </a:spcBef>
            </a:pPr>
            <a:r>
              <a:rPr lang="en-GB" sz="3200" b="1" dirty="0"/>
              <a:t>Research approach</a:t>
            </a:r>
            <a:r>
              <a:rPr lang="en-US" sz="3200" b="1" dirty="0"/>
              <a:t/>
            </a:r>
            <a:br>
              <a:rPr lang="en-US" sz="3200" b="1" dirty="0"/>
            </a:br>
            <a:endParaRPr lang="en-US" sz="3200" b="1" dirty="0"/>
          </a:p>
        </p:txBody>
      </p:sp>
      <p:sp>
        <p:nvSpPr>
          <p:cNvPr id="3" name="Content Placeholder 2"/>
          <p:cNvSpPr>
            <a:spLocks noGrp="1"/>
          </p:cNvSpPr>
          <p:nvPr>
            <p:ph idx="1"/>
          </p:nvPr>
        </p:nvSpPr>
        <p:spPr>
          <a:xfrm>
            <a:off x="457200" y="1219200"/>
            <a:ext cx="8229600" cy="4906963"/>
          </a:xfrm>
        </p:spPr>
        <p:txBody>
          <a:bodyPr/>
          <a:lstStyle/>
          <a:p>
            <a:r>
              <a:rPr lang="en-US" b="1" dirty="0" smtClean="0"/>
              <a:t>A cross sectional study </a:t>
            </a:r>
          </a:p>
          <a:p>
            <a:r>
              <a:rPr lang="en-US" b="1" dirty="0" err="1" smtClean="0"/>
              <a:t>Babati</a:t>
            </a:r>
            <a:r>
              <a:rPr lang="en-US" b="1" dirty="0" smtClean="0"/>
              <a:t> District, </a:t>
            </a:r>
            <a:r>
              <a:rPr lang="en-US" b="1" dirty="0" err="1" smtClean="0"/>
              <a:t>Manyara</a:t>
            </a:r>
            <a:r>
              <a:rPr lang="en-US" b="1" dirty="0" smtClean="0"/>
              <a:t> Region north-central area of Tanzania </a:t>
            </a:r>
          </a:p>
          <a:p>
            <a:r>
              <a:rPr lang="en-US" b="1" dirty="0" smtClean="0"/>
              <a:t>353 rural household</a:t>
            </a:r>
          </a:p>
          <a:p>
            <a:r>
              <a:rPr lang="en-US" b="1" dirty="0" smtClean="0"/>
              <a:t>24 hour dietary recall method</a:t>
            </a:r>
          </a:p>
          <a:p>
            <a:r>
              <a:rPr lang="en-US" b="1" dirty="0" smtClean="0"/>
              <a:t>Tanzania Food Composition Table </a:t>
            </a:r>
          </a:p>
          <a:p>
            <a:r>
              <a:rPr lang="en-US" b="1" dirty="0" smtClean="0"/>
              <a:t>Minimum per capita energy consumption level of 2200kcal/day</a:t>
            </a:r>
          </a:p>
          <a:p>
            <a:endParaRPr lang="en-US" dirty="0"/>
          </a:p>
        </p:txBody>
      </p:sp>
      <p:sp>
        <p:nvSpPr>
          <p:cNvPr id="4" name="Slide Number Placeholder 3"/>
          <p:cNvSpPr>
            <a:spLocks noGrp="1"/>
          </p:cNvSpPr>
          <p:nvPr>
            <p:ph type="sldNum" sz="quarter" idx="12"/>
          </p:nvPr>
        </p:nvSpPr>
        <p:spPr/>
        <p:txBody>
          <a:bodyPr/>
          <a:lstStyle/>
          <a:p>
            <a:fld id="{F3843F43-A742-4269-84C0-06B745BB1B07}" type="slidenum">
              <a:rPr lang="en-US" smtClean="0"/>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pPr lvl="1" algn="ctr" rtl="0">
              <a:spcBef>
                <a:spcPct val="0"/>
              </a:spcBef>
            </a:pPr>
            <a:r>
              <a:rPr lang="en-GB" sz="3200" b="1" dirty="0"/>
              <a:t>Main results and discussion</a:t>
            </a:r>
            <a:r>
              <a:rPr lang="en-US" sz="1600" dirty="0"/>
              <a:t/>
            </a:r>
            <a:br>
              <a:rPr lang="en-US" sz="1600" dirty="0"/>
            </a:br>
            <a:endParaRPr lang="en-US" dirty="0"/>
          </a:p>
        </p:txBody>
      </p:sp>
      <p:sp>
        <p:nvSpPr>
          <p:cNvPr id="3" name="Content Placeholder 2"/>
          <p:cNvSpPr>
            <a:spLocks noGrp="1"/>
          </p:cNvSpPr>
          <p:nvPr>
            <p:ph idx="1"/>
          </p:nvPr>
        </p:nvSpPr>
        <p:spPr>
          <a:xfrm>
            <a:off x="457200" y="1219200"/>
            <a:ext cx="8229600" cy="5410200"/>
          </a:xfrm>
        </p:spPr>
        <p:txBody>
          <a:bodyPr>
            <a:noAutofit/>
          </a:bodyPr>
          <a:lstStyle/>
          <a:p>
            <a:r>
              <a:rPr lang="en-US" sz="2400" b="1" dirty="0" smtClean="0"/>
              <a:t>Prevalence of food insecurity (FI), was 86.4% (&lt;2200kcal/day)</a:t>
            </a:r>
          </a:p>
          <a:p>
            <a:r>
              <a:rPr lang="en-US" sz="2400" b="1" dirty="0" smtClean="0"/>
              <a:t>FI was higher among female headed households (90.9%) than male headed households (85.8%). </a:t>
            </a:r>
          </a:p>
          <a:p>
            <a:r>
              <a:rPr lang="en-US" sz="2400" b="1" dirty="0" smtClean="0"/>
              <a:t>Nutrient intake (NI) was negatively correlated with the age of the household head (p &lt; 0.0001, r = -2.07)</a:t>
            </a:r>
          </a:p>
          <a:p>
            <a:r>
              <a:rPr lang="en-US" sz="2400" b="1" dirty="0" smtClean="0"/>
              <a:t>Energy intake was negatively correlated with household size (p &lt; 0.0001, r = -0.489). </a:t>
            </a:r>
          </a:p>
          <a:p>
            <a:r>
              <a:rPr lang="en-US" sz="2400" b="1" dirty="0" smtClean="0"/>
              <a:t>NI was positively correlated with the monetary value of the food eaten (p &lt;0.0001, r = 0.837). </a:t>
            </a:r>
          </a:p>
          <a:p>
            <a:r>
              <a:rPr lang="en-US" sz="2400" b="1" dirty="0" smtClean="0"/>
              <a:t>The monetary value of the food eaten by each household was also negatively associated with FI (p = 0.001, B = -3.822; odds ratio= 0.022).</a:t>
            </a:r>
            <a:endParaRPr lang="en-US" sz="2400" b="1" dirty="0"/>
          </a:p>
        </p:txBody>
      </p:sp>
      <p:sp>
        <p:nvSpPr>
          <p:cNvPr id="4" name="Slide Number Placeholder 3"/>
          <p:cNvSpPr>
            <a:spLocks noGrp="1"/>
          </p:cNvSpPr>
          <p:nvPr>
            <p:ph type="sldNum" sz="quarter" idx="12"/>
          </p:nvPr>
        </p:nvSpPr>
        <p:spPr/>
        <p:txBody>
          <a:bodyPr/>
          <a:lstStyle/>
          <a:p>
            <a:fld id="{F3843F43-A742-4269-84C0-06B745BB1B07}"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Main results and discussion</a:t>
            </a:r>
            <a:r>
              <a:rPr lang="en-US" sz="4000" b="1" dirty="0" smtClean="0"/>
              <a:t/>
            </a:r>
            <a:br>
              <a:rPr lang="en-US" sz="4000" b="1" dirty="0" smtClean="0"/>
            </a:br>
            <a:endParaRPr lang="en-US" b="1" dirty="0"/>
          </a:p>
        </p:txBody>
      </p:sp>
      <p:sp>
        <p:nvSpPr>
          <p:cNvPr id="3" name="Content Placeholder 2"/>
          <p:cNvSpPr>
            <a:spLocks noGrp="1"/>
          </p:cNvSpPr>
          <p:nvPr>
            <p:ph idx="1"/>
          </p:nvPr>
        </p:nvSpPr>
        <p:spPr>
          <a:xfrm>
            <a:off x="457200" y="1219200"/>
            <a:ext cx="8229600" cy="4906963"/>
          </a:xfrm>
        </p:spPr>
        <p:txBody>
          <a:bodyPr>
            <a:normAutofit/>
          </a:bodyPr>
          <a:lstStyle/>
          <a:p>
            <a:r>
              <a:rPr lang="en-US" b="1" dirty="0" smtClean="0"/>
              <a:t>Average daily energy intake was found to be 1290 Kcal, revealing a 58.14% lower than the recommended energy intake. </a:t>
            </a:r>
          </a:p>
          <a:p>
            <a:r>
              <a:rPr lang="en-US" b="1" dirty="0" smtClean="0"/>
              <a:t>Average daily fat intake was calculated as 38.69 gm, </a:t>
            </a:r>
          </a:p>
          <a:p>
            <a:r>
              <a:rPr lang="en-US" b="1" dirty="0" smtClean="0"/>
              <a:t>Protein intake 38.69 gm and fiber 29.87 gm,</a:t>
            </a:r>
          </a:p>
          <a:p>
            <a:r>
              <a:rPr lang="en-US" b="1" dirty="0" smtClean="0"/>
              <a:t>Intake levels for iron (Fe), zinc (Zn) and calcium (Ca) were found to be 14.84 mg, 7.74 mg and 235.32 mg respectively. </a:t>
            </a:r>
          </a:p>
          <a:p>
            <a:endParaRPr lang="en-US" dirty="0"/>
          </a:p>
        </p:txBody>
      </p:sp>
      <p:sp>
        <p:nvSpPr>
          <p:cNvPr id="4" name="Slide Number Placeholder 3"/>
          <p:cNvSpPr>
            <a:spLocks noGrp="1"/>
          </p:cNvSpPr>
          <p:nvPr>
            <p:ph type="sldNum" sz="quarter" idx="12"/>
          </p:nvPr>
        </p:nvSpPr>
        <p:spPr/>
        <p:txBody>
          <a:bodyPr/>
          <a:lstStyle/>
          <a:p>
            <a:fld id="{F3843F43-A742-4269-84C0-06B745BB1B07}"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GB" dirty="0"/>
              <a:t>Conclusion</a:t>
            </a:r>
            <a:endParaRPr lang="en-US" dirty="0"/>
          </a:p>
        </p:txBody>
      </p:sp>
      <p:sp>
        <p:nvSpPr>
          <p:cNvPr id="3" name="Content Placeholder 2"/>
          <p:cNvSpPr>
            <a:spLocks noGrp="1"/>
          </p:cNvSpPr>
          <p:nvPr>
            <p:ph idx="1"/>
          </p:nvPr>
        </p:nvSpPr>
        <p:spPr>
          <a:xfrm>
            <a:off x="457200" y="1371600"/>
            <a:ext cx="8229600" cy="4754563"/>
          </a:xfrm>
        </p:spPr>
        <p:txBody>
          <a:bodyPr>
            <a:normAutofit fontScale="70000" lnSpcReduction="20000"/>
          </a:bodyPr>
          <a:lstStyle/>
          <a:p>
            <a:r>
              <a:rPr lang="en-US" b="1" dirty="0" smtClean="0"/>
              <a:t>This study has revealed that within the maize-based farming systems of Central Tanzania, the gender and age of the household head, as well as household size and income levels, have an impact on the propensity of families to suffer from food insecurity. </a:t>
            </a:r>
          </a:p>
          <a:p>
            <a:r>
              <a:rPr lang="en-US" b="1" dirty="0" smtClean="0"/>
              <a:t>Rural adults were found to have low energy intake levels, and also low intake levels for the nutrients iron, zinc and calcium. </a:t>
            </a:r>
          </a:p>
          <a:p>
            <a:r>
              <a:rPr lang="en-US" b="1" dirty="0" smtClean="0"/>
              <a:t>Higher nutrient intake levels were found to be associated with increased household expenditure on food items. </a:t>
            </a:r>
          </a:p>
          <a:p>
            <a:r>
              <a:rPr lang="en-US" b="1" dirty="0" smtClean="0"/>
              <a:t>It is possible that low farm output levels may lead to both an insufficient supply of household food items, and also a lack of the income needed to buy food. </a:t>
            </a:r>
          </a:p>
          <a:p>
            <a:r>
              <a:rPr lang="en-US" b="1" dirty="0" smtClean="0"/>
              <a:t>Low diversification levels among farming systems in the study area have led to a heavy reliance on either a single crop or just a few crops; increasing food insecurity and restricting incomes. </a:t>
            </a:r>
            <a:endParaRPr lang="en-US" b="1" dirty="0"/>
          </a:p>
        </p:txBody>
      </p:sp>
      <p:sp>
        <p:nvSpPr>
          <p:cNvPr id="4" name="Slide Number Placeholder 3"/>
          <p:cNvSpPr>
            <a:spLocks noGrp="1"/>
          </p:cNvSpPr>
          <p:nvPr>
            <p:ph type="sldNum" sz="quarter" idx="12"/>
          </p:nvPr>
        </p:nvSpPr>
        <p:spPr/>
        <p:txBody>
          <a:bodyPr/>
          <a:lstStyle/>
          <a:p>
            <a:fld id="{F3843F43-A742-4269-84C0-06B745BB1B07}" type="slidenum">
              <a:rPr lang="en-US" smtClean="0"/>
              <a:pPr/>
              <a:t>6</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989</TotalTime>
  <Words>503</Words>
  <Application>Microsoft Office PowerPoint</Application>
  <PresentationFormat>On-screen Show (4:3)</PresentationFormat>
  <Paragraphs>40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 Food insecurity and nutrient intake among rural households operating maize-based farming systems in Tanzania </vt:lpstr>
      <vt:lpstr>Introduction and objectives</vt:lpstr>
      <vt:lpstr>Research approach </vt:lpstr>
      <vt:lpstr>Main results and discussion </vt:lpstr>
      <vt:lpstr>Main results and discussion </vt:lpstr>
      <vt:lpstr>Conclusion</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Nutrition</dc:creator>
  <cp:lastModifiedBy>Nutrition</cp:lastModifiedBy>
  <cp:revision>15</cp:revision>
  <dcterms:created xsi:type="dcterms:W3CDTF">2016-06-27T19:32:29Z</dcterms:created>
  <dcterms:modified xsi:type="dcterms:W3CDTF">2016-06-29T21:58:41Z</dcterms:modified>
</cp:coreProperties>
</file>